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sldIdLst>
    <p:sldId id="256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936A"/>
    <a:srgbClr val="C1F1E0"/>
    <a:srgbClr val="F8D49A"/>
    <a:srgbClr val="EF9A11"/>
    <a:srgbClr val="28B683"/>
    <a:srgbClr val="E6E6E6"/>
    <a:srgbClr val="EF7011"/>
    <a:srgbClr val="C2F0CF"/>
    <a:srgbClr val="B6FCEA"/>
    <a:srgbClr val="B8E7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06" autoAdjust="0"/>
  </p:normalViewPr>
  <p:slideViewPr>
    <p:cSldViewPr snapToGrid="0">
      <p:cViewPr>
        <p:scale>
          <a:sx n="100" d="100"/>
          <a:sy n="100" d="100"/>
        </p:scale>
        <p:origin x="1236" y="-16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103AB7-0C55-8460-6BD2-263B1D4720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703006B-806C-ACC8-101B-7A0BE0BE04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93A71C-FFF7-6420-08F4-C315B3E45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7CCEF-106F-4428-BE15-43C7ECD15526}" type="datetimeFigureOut">
              <a:rPr kumimoji="1" lang="ja-JP" altLang="en-US" smtClean="0"/>
              <a:t>2025/4/22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7769A61-4C6F-9919-E3CA-EBB930C45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C2E96CF-7150-2BCE-D27D-CB5A061ED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18994-7D53-4A30-B686-5304149419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6701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9F46B7-16DB-6A7A-495E-1F56CB895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38F9B3D-37A2-A3E2-9F87-9DE3F9C7C1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183D750-3267-419F-C3F0-604843E10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7CCEF-106F-4428-BE15-43C7ECD15526}" type="datetimeFigureOut">
              <a:rPr kumimoji="1" lang="ja-JP" altLang="en-US" smtClean="0"/>
              <a:t>2025/4/22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18B1270-9B60-79F2-D915-63CFD58A9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6FC4110-67B9-1C92-FB3D-1AE02E1A3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18994-7D53-4A30-B686-5304149419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2158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AF400F7-6964-661A-ADC8-EE3631C0B8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4A7EA89-2D5E-83E6-8C31-FF3EB5EAE4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281791-E392-2385-DDF2-A22AB2AB0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7CCEF-106F-4428-BE15-43C7ECD15526}" type="datetimeFigureOut">
              <a:rPr kumimoji="1" lang="ja-JP" altLang="en-US" smtClean="0"/>
              <a:t>2025/4/22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4D46037-D6F3-EE25-EDE0-6AE69A4AB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4C2F48B-CB50-E4B6-A64E-891A3582C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18994-7D53-4A30-B686-5304149419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3120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988BEA-A042-56FD-36E1-4A0B6A18E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E9B2E6A-A323-010B-90EB-23A3D0DB52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AB2555-CB97-2E22-4713-6FE01F125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7CCEF-106F-4428-BE15-43C7ECD15526}" type="datetimeFigureOut">
              <a:rPr kumimoji="1" lang="ja-JP" altLang="en-US" smtClean="0"/>
              <a:t>2025/4/22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7A51B8-65F1-12DD-CA7F-ED4835B20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7EC0269-8FDB-F7BB-316F-69CE61A11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18994-7D53-4A30-B686-5304149419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15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7CB099-B2E7-16CA-7715-0D3D451B6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288DEB-024C-56D0-D4D2-FC83EBB7E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82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E6946CF-BE7E-CB51-B5E1-8807EC0FC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7CCEF-106F-4428-BE15-43C7ECD15526}" type="datetimeFigureOut">
              <a:rPr kumimoji="1" lang="ja-JP" altLang="en-US" smtClean="0"/>
              <a:t>2025/4/22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10724D3-E9DC-EF1C-26AC-18DFE9E59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B574C6-6DB2-2CD0-A8DF-0D6D9D720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18994-7D53-4A30-B686-5304149419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899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07D9F8-4E39-E600-68E4-E8F1D96E6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3B1D7CC-CE8C-3312-28F5-54B4F8E037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A48C2C8-504D-6218-2C50-F429344E2F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023F214-48D9-B482-9AC5-326415AC4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7CCEF-106F-4428-BE15-43C7ECD15526}" type="datetimeFigureOut">
              <a:rPr kumimoji="1" lang="ja-JP" altLang="en-US" smtClean="0"/>
              <a:t>2025/4/22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7D31A08-114B-23BD-D1FA-60049FD1D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19ECC85-113A-032F-84C7-D4A0127E7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18994-7D53-4A30-B686-5304149419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020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15A78B-CE84-97A7-4DC3-3471FFE76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1D19C78-F78F-90EF-F2DB-356BD36E8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BBF98BA-8625-EE53-6255-2456604EAD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8A3290B-5659-5BAE-FFED-459EEAEEF6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70F655C-E8BF-D7B9-4AAA-74046C1F7B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0B5B5CD-39B9-120A-FFE0-86B4D0D81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7CCEF-106F-4428-BE15-43C7ECD15526}" type="datetimeFigureOut">
              <a:rPr kumimoji="1" lang="ja-JP" altLang="en-US" smtClean="0"/>
              <a:t>2025/4/22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6BCBCF0-570A-9063-F349-CCCB0E288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34BF302-03CC-0995-BA1D-99E04033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18994-7D53-4A30-B686-5304149419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7332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F0AF3D-2ED2-8039-00B8-DF310315D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8C851BC-0296-C8E8-94A5-F1867C44D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7CCEF-106F-4428-BE15-43C7ECD15526}" type="datetimeFigureOut">
              <a:rPr kumimoji="1" lang="ja-JP" altLang="en-US" smtClean="0"/>
              <a:t>2025/4/22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2F1A49A-FEDC-4AED-2897-CF874BD71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2700314-CB00-5DBF-4928-4093ED77A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18994-7D53-4A30-B686-5304149419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398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4DFDC89-779E-EEF6-38E3-9A46756FA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7CCEF-106F-4428-BE15-43C7ECD15526}" type="datetimeFigureOut">
              <a:rPr kumimoji="1" lang="ja-JP" altLang="en-US" smtClean="0"/>
              <a:t>2025/4/22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2D8D0FC-1DF2-3808-E879-A53576091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72A80FF-5097-1AE1-6D6E-9564F3346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18994-7D53-4A30-B686-5304149419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3114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CF8517-2810-8D68-F549-B2AE782CE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4C866EB-0F82-575A-BCEA-2AA8D12486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EEFFA24-D12F-E19E-E410-07CD406DF1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132172-7F4E-CE68-9F0F-C23C90980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7CCEF-106F-4428-BE15-43C7ECD15526}" type="datetimeFigureOut">
              <a:rPr kumimoji="1" lang="ja-JP" altLang="en-US" smtClean="0"/>
              <a:t>2025/4/22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160F90D-9B75-BC1C-2D38-38FD9B727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13B4610-BDE1-66D1-7F6D-1ADCEC952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18994-7D53-4A30-B686-5304149419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479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EC5254-8E97-A12A-7255-22FDAB402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CF810CF-BFA7-DB87-1C1E-D8BC955F0C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CDC26CE-86AA-FE26-A6B7-549A4CFA34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72B2EE-D4F3-4577-639B-A02FAFD6B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7CCEF-106F-4428-BE15-43C7ECD15526}" type="datetimeFigureOut">
              <a:rPr kumimoji="1" lang="ja-JP" altLang="en-US" smtClean="0"/>
              <a:t>2025/4/22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B358230-CC6D-7D14-2356-C1D994573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31063CF-FDE8-4ECC-A6DC-6554AD40E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18994-7D53-4A30-B686-5304149419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5442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B35DAAC-15F4-18B3-D708-C93F2366C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06A239D-6609-853B-302B-31B6D3B597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2E9D2A-877A-E54E-5DC8-99A0B74465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67CCEF-106F-4428-BE15-43C7ECD15526}" type="datetimeFigureOut">
              <a:rPr kumimoji="1" lang="ja-JP" altLang="en-US" smtClean="0"/>
              <a:t>2025/4/22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39C4E3A-E8A3-BE5B-755F-58516C22FE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C6972C1-2047-5F73-3568-8E69B421D0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718994-7D53-4A30-B686-5304149419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7712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2E322A59-4DD3-C15F-231C-434F066707B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24516" y="240378"/>
            <a:ext cx="6370170" cy="9437389"/>
          </a:xfrm>
          <a:prstGeom prst="roundRect">
            <a:avLst>
              <a:gd name="adj" fmla="val 3179"/>
            </a:avLst>
          </a:prstGeom>
          <a:solidFill>
            <a:srgbClr val="C1F1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07D9FB01-2E4E-BD8C-F2C0-735D4484D725}"/>
              </a:ext>
            </a:extLst>
          </p:cNvPr>
          <p:cNvSpPr/>
          <p:nvPr/>
        </p:nvSpPr>
        <p:spPr>
          <a:xfrm>
            <a:off x="5077417" y="7863285"/>
            <a:ext cx="1195473" cy="1655939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DC529B29-0145-6F3C-6651-DAB5DA8A6EBE}"/>
              </a:ext>
            </a:extLst>
          </p:cNvPr>
          <p:cNvSpPr/>
          <p:nvPr/>
        </p:nvSpPr>
        <p:spPr>
          <a:xfrm>
            <a:off x="656125" y="8635506"/>
            <a:ext cx="4033639" cy="886796"/>
          </a:xfrm>
          <a:prstGeom prst="rect">
            <a:avLst/>
          </a:prstGeom>
          <a:solidFill>
            <a:srgbClr val="21936A">
              <a:alpha val="41176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945E8CC8-33B8-50B4-56C3-754F1AFA4C78}"/>
              </a:ext>
            </a:extLst>
          </p:cNvPr>
          <p:cNvSpPr/>
          <p:nvPr/>
        </p:nvSpPr>
        <p:spPr>
          <a:xfrm>
            <a:off x="656125" y="6892200"/>
            <a:ext cx="1382094" cy="558399"/>
          </a:xfrm>
          <a:prstGeom prst="rect">
            <a:avLst/>
          </a:prstGeom>
          <a:solidFill>
            <a:srgbClr val="219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6F507EAE-BEDE-1BFF-0A54-F2AD0CFA6E58}"/>
              </a:ext>
            </a:extLst>
          </p:cNvPr>
          <p:cNvGrpSpPr/>
          <p:nvPr/>
        </p:nvGrpSpPr>
        <p:grpSpPr>
          <a:xfrm>
            <a:off x="5448859" y="89612"/>
            <a:ext cx="1256739" cy="1256739"/>
            <a:chOff x="5337947" y="228233"/>
            <a:chExt cx="1256739" cy="1256739"/>
          </a:xfrm>
        </p:grpSpPr>
        <p:sp>
          <p:nvSpPr>
            <p:cNvPr id="21" name="楕円 20">
              <a:extLst>
                <a:ext uri="{FF2B5EF4-FFF2-40B4-BE49-F238E27FC236}">
                  <a16:creationId xmlns:a16="http://schemas.microsoft.com/office/drawing/2014/main" id="{D618BDFF-86D8-1F18-CC71-3F5B693E3434}"/>
                </a:ext>
              </a:extLst>
            </p:cNvPr>
            <p:cNvSpPr/>
            <p:nvPr/>
          </p:nvSpPr>
          <p:spPr>
            <a:xfrm>
              <a:off x="5337947" y="228233"/>
              <a:ext cx="1256739" cy="1256739"/>
            </a:xfrm>
            <a:prstGeom prst="ellipse">
              <a:avLst/>
            </a:prstGeom>
            <a:solidFill>
              <a:srgbClr val="EF9A1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二等辺三角形 21">
              <a:extLst>
                <a:ext uri="{FF2B5EF4-FFF2-40B4-BE49-F238E27FC236}">
                  <a16:creationId xmlns:a16="http://schemas.microsoft.com/office/drawing/2014/main" id="{8E1C2713-795F-1597-E0B7-79EF85C789D2}"/>
                </a:ext>
              </a:extLst>
            </p:cNvPr>
            <p:cNvSpPr/>
            <p:nvPr/>
          </p:nvSpPr>
          <p:spPr>
            <a:xfrm rot="14019787">
              <a:off x="5544080" y="1225701"/>
              <a:ext cx="130534" cy="347121"/>
            </a:xfrm>
            <a:prstGeom prst="triangle">
              <a:avLst/>
            </a:prstGeom>
            <a:solidFill>
              <a:srgbClr val="EF9A1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C30087ED-D878-3FA0-4C39-C448C1C93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6712" y="1786161"/>
            <a:ext cx="5235489" cy="1484972"/>
          </a:xfrm>
          <a:ln cap="rnd">
            <a:noFill/>
          </a:ln>
        </p:spPr>
        <p:txBody>
          <a:bodyPr>
            <a:noAutofit/>
          </a:bodyPr>
          <a:lstStyle/>
          <a:p>
            <a:pPr algn="ctr">
              <a:lnSpc>
                <a:spcPts val="5900"/>
              </a:lnSpc>
            </a:pPr>
            <a:r>
              <a:rPr lang="ja-JP" altLang="en-US" sz="6000" b="1" dirty="0">
                <a:ln w="76200">
                  <a:solidFill>
                    <a:schemeClr val="bg1"/>
                  </a:solidFill>
                </a:ln>
                <a:solidFill>
                  <a:schemeClr val="bg1">
                    <a:alpha val="96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生ごみ処理機</a:t>
            </a:r>
            <a:r>
              <a:rPr lang="ja-JP" altLang="en-US" sz="4800" b="1" dirty="0">
                <a:ln w="76200">
                  <a:solidFill>
                    <a:schemeClr val="bg1"/>
                  </a:solidFill>
                </a:ln>
                <a:solidFill>
                  <a:schemeClr val="bg1">
                    <a:alpha val="96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br>
              <a:rPr lang="en-US" altLang="ja-JP" sz="6000" b="1" dirty="0">
                <a:ln w="76200">
                  <a:solidFill>
                    <a:schemeClr val="bg1"/>
                  </a:solidFill>
                </a:ln>
                <a:solidFill>
                  <a:schemeClr val="bg1">
                    <a:alpha val="96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6000" b="1" dirty="0">
                <a:ln w="76200">
                  <a:solidFill>
                    <a:schemeClr val="bg1"/>
                  </a:solidFill>
                </a:ln>
                <a:solidFill>
                  <a:schemeClr val="bg1">
                    <a:alpha val="96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購入</a:t>
            </a:r>
            <a:r>
              <a:rPr lang="ja-JP" altLang="en-US" sz="4800" b="1" dirty="0">
                <a:ln w="76200">
                  <a:solidFill>
                    <a:schemeClr val="bg1"/>
                  </a:solidFill>
                </a:ln>
                <a:solidFill>
                  <a:schemeClr val="bg1">
                    <a:alpha val="96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lang="ja-JP" altLang="en-US" sz="6000" b="1" dirty="0">
                <a:ln w="76200">
                  <a:solidFill>
                    <a:schemeClr val="bg1"/>
                  </a:solidFill>
                </a:ln>
                <a:solidFill>
                  <a:schemeClr val="bg1">
                    <a:alpha val="96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補助</a:t>
            </a:r>
            <a:r>
              <a:rPr lang="ja-JP" altLang="en-US" sz="4800" b="1" dirty="0">
                <a:ln w="76200">
                  <a:solidFill>
                    <a:schemeClr val="bg1"/>
                  </a:solidFill>
                </a:ln>
                <a:solidFill>
                  <a:schemeClr val="bg1">
                    <a:alpha val="96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します</a:t>
            </a:r>
            <a:endParaRPr lang="en-US" sz="6000" b="1" dirty="0">
              <a:ln w="76200">
                <a:solidFill>
                  <a:schemeClr val="bg1"/>
                </a:solidFill>
              </a:ln>
              <a:solidFill>
                <a:schemeClr val="bg1">
                  <a:alpha val="96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5" name="コンテンツ プレースホルダー 4" descr="QR コード&#10;&#10;自動的に生成された説明">
            <a:extLst>
              <a:ext uri="{FF2B5EF4-FFF2-40B4-BE49-F238E27FC236}">
                <a16:creationId xmlns:a16="http://schemas.microsoft.com/office/drawing/2014/main" id="{3878D23B-0EB9-6495-2A36-21AF983D11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814" y="8533399"/>
            <a:ext cx="843315" cy="849854"/>
          </a:xfr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60262CC9-D1EE-6750-CA01-A1D68E4404FE}"/>
              </a:ext>
            </a:extLst>
          </p:cNvPr>
          <p:cNvSpPr txBox="1">
            <a:spLocks/>
          </p:cNvSpPr>
          <p:nvPr/>
        </p:nvSpPr>
        <p:spPr>
          <a:xfrm>
            <a:off x="1118941" y="975480"/>
            <a:ext cx="4531060" cy="1876655"/>
          </a:xfrm>
          <a:prstGeom prst="rect">
            <a:avLst/>
          </a:prstGeom>
          <a:ln cap="rnd">
            <a:noFill/>
          </a:ln>
        </p:spPr>
        <p:txBody>
          <a:bodyPr vert="horz" lIns="91440" tIns="45720" rIns="91440" bIns="45720" rtlCol="0" anchor="ctr">
            <a:prstTxWarp prst="textArchUp">
              <a:avLst>
                <a:gd name="adj" fmla="val 8635223"/>
              </a:avLst>
            </a:prstTxWarp>
            <a:norm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2400" b="1" dirty="0">
                <a:solidFill>
                  <a:schemeClr val="tx1">
                    <a:alpha val="96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気になる</a:t>
            </a:r>
            <a:r>
              <a:rPr lang="ja-JP" altLang="en-US" sz="3200" b="1" dirty="0">
                <a:solidFill>
                  <a:srgbClr val="EF7011">
                    <a:alpha val="96000"/>
                  </a:srgb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生ごみ臭</a:t>
            </a:r>
            <a:r>
              <a:rPr lang="ja-JP" altLang="en-US" sz="2400" b="1" dirty="0">
                <a:solidFill>
                  <a:schemeClr val="tx1">
                    <a:alpha val="96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</a:t>
            </a:r>
            <a:endParaRPr lang="en-US" sz="2400" b="1" dirty="0">
              <a:solidFill>
                <a:schemeClr val="tx1">
                  <a:alpha val="96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9609D4B1-693D-8681-6635-23CD869EC749}"/>
              </a:ext>
            </a:extLst>
          </p:cNvPr>
          <p:cNvGrpSpPr/>
          <p:nvPr/>
        </p:nvGrpSpPr>
        <p:grpSpPr>
          <a:xfrm>
            <a:off x="1456323" y="823990"/>
            <a:ext cx="3773478" cy="574010"/>
            <a:chOff x="1673531" y="851737"/>
            <a:chExt cx="3365860" cy="574010"/>
          </a:xfrm>
        </p:grpSpPr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90850524-8997-7946-2190-636B8597647B}"/>
                </a:ext>
              </a:extLst>
            </p:cNvPr>
            <p:cNvCxnSpPr>
              <a:cxnSpLocks/>
            </p:cNvCxnSpPr>
            <p:nvPr/>
          </p:nvCxnSpPr>
          <p:spPr>
            <a:xfrm>
              <a:off x="1673531" y="856775"/>
              <a:ext cx="359950" cy="568972"/>
            </a:xfrm>
            <a:prstGeom prst="line">
              <a:avLst/>
            </a:prstGeom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736E6A41-0727-C2C4-BC09-42C28977109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79441" y="851737"/>
              <a:ext cx="359950" cy="568972"/>
            </a:xfrm>
            <a:prstGeom prst="line">
              <a:avLst/>
            </a:prstGeom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9F6E0F8-A019-2387-E6D1-5AE2679197FA}"/>
              </a:ext>
            </a:extLst>
          </p:cNvPr>
          <p:cNvSpPr txBox="1">
            <a:spLocks/>
          </p:cNvSpPr>
          <p:nvPr/>
        </p:nvSpPr>
        <p:spPr>
          <a:xfrm>
            <a:off x="5303322" y="290110"/>
            <a:ext cx="1547812" cy="7262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2400"/>
              </a:lnSpc>
            </a:pPr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最大</a:t>
            </a:r>
            <a:endParaRPr lang="en-US" altLang="ja-JP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ts val="2400"/>
              </a:lnSpc>
            </a:pPr>
            <a:r>
              <a:rPr lang="en-US" altLang="ja-JP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20,000</a:t>
            </a:r>
            <a:r>
              <a:rPr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円</a:t>
            </a:r>
            <a:endParaRPr lang="en-US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B2932AA0-417E-6159-6315-C0D58FF73FE1}"/>
              </a:ext>
            </a:extLst>
          </p:cNvPr>
          <p:cNvSpPr txBox="1">
            <a:spLocks/>
          </p:cNvSpPr>
          <p:nvPr/>
        </p:nvSpPr>
        <p:spPr>
          <a:xfrm>
            <a:off x="588270" y="7009085"/>
            <a:ext cx="1547812" cy="408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受付期間</a:t>
            </a:r>
            <a:endParaRPr lang="en-US" sz="1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3208F129-A0C2-1754-24DB-5786C729AE82}"/>
              </a:ext>
            </a:extLst>
          </p:cNvPr>
          <p:cNvGrpSpPr/>
          <p:nvPr/>
        </p:nvGrpSpPr>
        <p:grpSpPr>
          <a:xfrm>
            <a:off x="588270" y="5703086"/>
            <a:ext cx="1547812" cy="558399"/>
            <a:chOff x="837375" y="5906148"/>
            <a:chExt cx="1547812" cy="558399"/>
          </a:xfrm>
        </p:grpSpPr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45FE34CE-19F4-3E42-6FA2-E9AE9326545E}"/>
                </a:ext>
              </a:extLst>
            </p:cNvPr>
            <p:cNvSpPr/>
            <p:nvPr/>
          </p:nvSpPr>
          <p:spPr>
            <a:xfrm>
              <a:off x="905230" y="5906148"/>
              <a:ext cx="1382094" cy="558399"/>
            </a:xfrm>
            <a:prstGeom prst="rect">
              <a:avLst/>
            </a:prstGeom>
            <a:solidFill>
              <a:srgbClr val="2193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9" name="Title 1">
              <a:extLst>
                <a:ext uri="{FF2B5EF4-FFF2-40B4-BE49-F238E27FC236}">
                  <a16:creationId xmlns:a16="http://schemas.microsoft.com/office/drawing/2014/main" id="{0B256C8F-8C7A-60D7-E648-06639F03D61C}"/>
                </a:ext>
              </a:extLst>
            </p:cNvPr>
            <p:cNvSpPr txBox="1">
              <a:spLocks/>
            </p:cNvSpPr>
            <p:nvPr/>
          </p:nvSpPr>
          <p:spPr>
            <a:xfrm>
              <a:off x="837375" y="6032868"/>
              <a:ext cx="1547812" cy="40888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rmAutofit/>
            </a:bodyPr>
            <a:lstStyle>
              <a:lvl1pPr algn="l" defTabSz="51435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2475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ja-JP" altLang="en-US" sz="18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補助額</a:t>
              </a:r>
              <a:endParaRPr lang="en-US" sz="1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FFC75E92-6A99-24EA-CED6-68ECFCE1DD98}"/>
              </a:ext>
            </a:extLst>
          </p:cNvPr>
          <p:cNvSpPr/>
          <p:nvPr/>
        </p:nvSpPr>
        <p:spPr>
          <a:xfrm>
            <a:off x="656125" y="3598493"/>
            <a:ext cx="1382094" cy="558399"/>
          </a:xfrm>
          <a:prstGeom prst="rect">
            <a:avLst/>
          </a:prstGeom>
          <a:solidFill>
            <a:srgbClr val="219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id="{7CA568F8-842C-E391-81D8-2CB7C3DE5652}"/>
              </a:ext>
            </a:extLst>
          </p:cNvPr>
          <p:cNvSpPr txBox="1">
            <a:spLocks/>
          </p:cNvSpPr>
          <p:nvPr/>
        </p:nvSpPr>
        <p:spPr>
          <a:xfrm>
            <a:off x="588270" y="3723942"/>
            <a:ext cx="1547812" cy="4088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補助対象</a:t>
            </a:r>
            <a:endParaRPr lang="en-US" sz="18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36970679-D7FC-F581-FF29-DBBB23E87FB2}"/>
              </a:ext>
            </a:extLst>
          </p:cNvPr>
          <p:cNvCxnSpPr>
            <a:cxnSpLocks/>
          </p:cNvCxnSpPr>
          <p:nvPr/>
        </p:nvCxnSpPr>
        <p:spPr>
          <a:xfrm>
            <a:off x="656125" y="4429371"/>
            <a:ext cx="5516076" cy="0"/>
          </a:xfrm>
          <a:prstGeom prst="line">
            <a:avLst/>
          </a:prstGeom>
          <a:ln w="57150">
            <a:solidFill>
              <a:schemeClr val="bg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itle 1">
            <a:extLst>
              <a:ext uri="{FF2B5EF4-FFF2-40B4-BE49-F238E27FC236}">
                <a16:creationId xmlns:a16="http://schemas.microsoft.com/office/drawing/2014/main" id="{9EB5A186-0948-3A9D-BAB0-588D17988857}"/>
              </a:ext>
            </a:extLst>
          </p:cNvPr>
          <p:cNvSpPr txBox="1">
            <a:spLocks/>
          </p:cNvSpPr>
          <p:nvPr/>
        </p:nvSpPr>
        <p:spPr>
          <a:xfrm>
            <a:off x="2075511" y="3207947"/>
            <a:ext cx="4196024" cy="135807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00"/>
              </a:lnSpc>
            </a:pPr>
            <a:r>
              <a:rPr lang="ja-JP" altLang="en-US" sz="1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キエーロ・電動式生ごみ処理機</a:t>
            </a:r>
            <a:endParaRPr lang="en-US" altLang="ja-JP" sz="1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2200"/>
              </a:lnSpc>
            </a:pP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その他、生ごみ処理に有効と認められるもの</a:t>
            </a:r>
            <a:endParaRPr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2200"/>
              </a:lnSpc>
            </a:pPr>
            <a:r>
              <a:rPr lang="en-US" altLang="ja-JP" sz="95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95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電動式は１世帯につき１台、　非電動式は１世帯につき２台まで補助対象</a:t>
            </a:r>
            <a:endParaRPr lang="en-US" altLang="ja-JP" sz="95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FF071ED0-EACC-75CB-0DD6-502FB9BA74FD}"/>
              </a:ext>
            </a:extLst>
          </p:cNvPr>
          <p:cNvSpPr txBox="1">
            <a:spLocks/>
          </p:cNvSpPr>
          <p:nvPr/>
        </p:nvSpPr>
        <p:spPr>
          <a:xfrm>
            <a:off x="2073705" y="5412011"/>
            <a:ext cx="4382788" cy="121280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900"/>
              </a:lnSpc>
            </a:pPr>
            <a:r>
              <a:rPr lang="ja-JP" altLang="en-US" sz="1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購入費の２分の１</a:t>
            </a:r>
            <a:endParaRPr lang="en-US" altLang="ja-JP" sz="1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900"/>
              </a:lnSpc>
            </a:pPr>
            <a:r>
              <a:rPr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電動式生ごみ処理機：上限　</a:t>
            </a:r>
            <a:r>
              <a:rPr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20,000</a:t>
            </a:r>
            <a:r>
              <a:rPr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円</a:t>
            </a:r>
            <a:endParaRPr lang="en-US" altLang="ja-JP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900"/>
              </a:lnSpc>
            </a:pPr>
            <a:r>
              <a:rPr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非電動式生ごみ処理機：上限　</a:t>
            </a:r>
            <a:r>
              <a:rPr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10,000</a:t>
            </a:r>
            <a:r>
              <a:rPr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円</a:t>
            </a:r>
            <a:endParaRPr lang="en-US" altLang="ja-JP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900"/>
              </a:lnSpc>
            </a:pPr>
            <a:r>
              <a:rPr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※10</a:t>
            </a: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０円未満の端数は切り捨て</a:t>
            </a:r>
            <a:endParaRPr lang="en-US" altLang="ja-JP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4" name="Title 1">
            <a:extLst>
              <a:ext uri="{FF2B5EF4-FFF2-40B4-BE49-F238E27FC236}">
                <a16:creationId xmlns:a16="http://schemas.microsoft.com/office/drawing/2014/main" id="{ABF992F5-06D0-1B2E-477E-702C1992B80E}"/>
              </a:ext>
            </a:extLst>
          </p:cNvPr>
          <p:cNvSpPr txBox="1">
            <a:spLocks/>
          </p:cNvSpPr>
          <p:nvPr/>
        </p:nvSpPr>
        <p:spPr>
          <a:xfrm>
            <a:off x="2092757" y="6657439"/>
            <a:ext cx="2346344" cy="931839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00"/>
              </a:lnSpc>
            </a:pP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８</a:t>
            </a: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 </a:t>
            </a:r>
            <a:r>
              <a:rPr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27</a:t>
            </a: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日（金）まで</a:t>
            </a:r>
            <a:endParaRPr lang="en-US" altLang="ja-JP" sz="11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6" name="Title 1">
            <a:extLst>
              <a:ext uri="{FF2B5EF4-FFF2-40B4-BE49-F238E27FC236}">
                <a16:creationId xmlns:a16="http://schemas.microsoft.com/office/drawing/2014/main" id="{FFECFB3B-F5CD-5971-FE4F-22088CC696F9}"/>
              </a:ext>
            </a:extLst>
          </p:cNvPr>
          <p:cNvSpPr txBox="1">
            <a:spLocks/>
          </p:cNvSpPr>
          <p:nvPr/>
        </p:nvSpPr>
        <p:spPr>
          <a:xfrm>
            <a:off x="5077418" y="7895458"/>
            <a:ext cx="1195473" cy="66529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1600"/>
              </a:lnSpc>
            </a:pP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申請方法など</a:t>
            </a:r>
            <a:endParaRPr lang="en-US" altLang="ja-JP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ts val="1600"/>
              </a:lnSpc>
            </a:pP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詳細はこちら</a:t>
            </a:r>
            <a:endParaRPr lang="en-US" altLang="ja-JP" sz="11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3" name="Title 1">
            <a:extLst>
              <a:ext uri="{FF2B5EF4-FFF2-40B4-BE49-F238E27FC236}">
                <a16:creationId xmlns:a16="http://schemas.microsoft.com/office/drawing/2014/main" id="{38F23E12-FA84-7008-F42D-3764E2ABD78C}"/>
              </a:ext>
            </a:extLst>
          </p:cNvPr>
          <p:cNvSpPr txBox="1">
            <a:spLocks/>
          </p:cNvSpPr>
          <p:nvPr/>
        </p:nvSpPr>
        <p:spPr>
          <a:xfrm>
            <a:off x="951108" y="8831052"/>
            <a:ext cx="854115" cy="427046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1900"/>
              </a:lnSpc>
            </a:pPr>
            <a:r>
              <a:rPr lang="ja-JP" altLang="en-US" sz="105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問い合わせ</a:t>
            </a:r>
            <a:endParaRPr lang="en-US" altLang="ja-JP" sz="105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77E40C9D-13D7-575A-9717-085403EF8559}"/>
              </a:ext>
            </a:extLst>
          </p:cNvPr>
          <p:cNvSpPr txBox="1">
            <a:spLocks/>
          </p:cNvSpPr>
          <p:nvPr/>
        </p:nvSpPr>
        <p:spPr>
          <a:xfrm>
            <a:off x="1867167" y="8886072"/>
            <a:ext cx="2492828" cy="58445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100"/>
              </a:lnSpc>
            </a:pPr>
            <a:r>
              <a:rPr lang="en-US" altLang="ja-JP" sz="1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TEL</a:t>
            </a:r>
            <a:r>
              <a:rPr lang="ja-JP" altLang="en-US" sz="1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0537-21-1145</a:t>
            </a:r>
          </a:p>
          <a:p>
            <a:pPr>
              <a:lnSpc>
                <a:spcPts val="1100"/>
              </a:lnSpc>
            </a:pPr>
            <a:r>
              <a:rPr lang="en-US" altLang="ja-JP" sz="1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FAX</a:t>
            </a:r>
            <a:r>
              <a:rPr lang="ja-JP" altLang="en-US" sz="1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0537-21-1164</a:t>
            </a:r>
          </a:p>
          <a:p>
            <a:pPr>
              <a:lnSpc>
                <a:spcPts val="1100"/>
              </a:lnSpc>
            </a:pPr>
            <a:r>
              <a:rPr lang="en-US" altLang="ja-JP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kankyo@city.kakegawa.shizuoka.jp</a:t>
            </a:r>
          </a:p>
        </p:txBody>
      </p:sp>
      <p:sp>
        <p:nvSpPr>
          <p:cNvPr id="55" name="Title 1">
            <a:extLst>
              <a:ext uri="{FF2B5EF4-FFF2-40B4-BE49-F238E27FC236}">
                <a16:creationId xmlns:a16="http://schemas.microsoft.com/office/drawing/2014/main" id="{3CE9CFBB-BB7C-F2B0-17CB-61096A203C0E}"/>
              </a:ext>
            </a:extLst>
          </p:cNvPr>
          <p:cNvSpPr txBox="1">
            <a:spLocks/>
          </p:cNvSpPr>
          <p:nvPr/>
        </p:nvSpPr>
        <p:spPr>
          <a:xfrm>
            <a:off x="1879867" y="8626608"/>
            <a:ext cx="1973808" cy="40888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ja-JP" altLang="en-US" sz="1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環境政策課　ごみ減量推進係</a:t>
            </a:r>
            <a:endParaRPr lang="en-US" altLang="ja-JP" sz="1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946F690-E12A-79C1-63C5-432C3BC33A42}"/>
              </a:ext>
            </a:extLst>
          </p:cNvPr>
          <p:cNvSpPr/>
          <p:nvPr/>
        </p:nvSpPr>
        <p:spPr>
          <a:xfrm>
            <a:off x="381920" y="-3515"/>
            <a:ext cx="786617" cy="1589850"/>
          </a:xfrm>
          <a:prstGeom prst="rect">
            <a:avLst/>
          </a:prstGeom>
          <a:solidFill>
            <a:srgbClr val="219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5E19F2C-AEE9-5423-2294-FF61CC3A3CC7}"/>
              </a:ext>
            </a:extLst>
          </p:cNvPr>
          <p:cNvSpPr/>
          <p:nvPr/>
        </p:nvSpPr>
        <p:spPr>
          <a:xfrm>
            <a:off x="455442" y="-8300"/>
            <a:ext cx="639573" cy="15247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30987F5-85CC-F596-6750-5E59885B7181}"/>
              </a:ext>
            </a:extLst>
          </p:cNvPr>
          <p:cNvSpPr txBox="1">
            <a:spLocks/>
          </p:cNvSpPr>
          <p:nvPr/>
        </p:nvSpPr>
        <p:spPr>
          <a:xfrm>
            <a:off x="512301" y="401634"/>
            <a:ext cx="525854" cy="119299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2200"/>
              </a:lnSpc>
            </a:pPr>
            <a:r>
              <a:rPr lang="ja-JP" altLang="en-US" sz="1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掛</a:t>
            </a:r>
            <a:endParaRPr lang="en-US" altLang="ja-JP" sz="1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ts val="2200"/>
              </a:lnSpc>
            </a:pPr>
            <a:r>
              <a:rPr lang="ja-JP" altLang="en-US" sz="1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川</a:t>
            </a:r>
            <a:endParaRPr lang="en-US" altLang="ja-JP" sz="1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ts val="2200"/>
              </a:lnSpc>
            </a:pPr>
            <a:r>
              <a:rPr lang="ja-JP" altLang="en-US" sz="1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市</a:t>
            </a:r>
            <a:endParaRPr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1" name="図 10" descr="アイコン&#10;&#10;自動的に生成された説明">
            <a:extLst>
              <a:ext uri="{FF2B5EF4-FFF2-40B4-BE49-F238E27FC236}">
                <a16:creationId xmlns:a16="http://schemas.microsoft.com/office/drawing/2014/main" id="{4C7D4143-BF7A-96A8-8480-824336F3CD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13" y="75655"/>
            <a:ext cx="446890" cy="446890"/>
          </a:xfrm>
          <a:prstGeom prst="rect">
            <a:avLst/>
          </a:prstGeom>
        </p:spPr>
      </p:pic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922D83F8-D167-27F0-2660-2E81154BAE42}"/>
              </a:ext>
            </a:extLst>
          </p:cNvPr>
          <p:cNvCxnSpPr/>
          <p:nvPr/>
        </p:nvCxnSpPr>
        <p:spPr>
          <a:xfrm>
            <a:off x="1872247" y="8713794"/>
            <a:ext cx="0" cy="730219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itle 1">
            <a:extLst>
              <a:ext uri="{FF2B5EF4-FFF2-40B4-BE49-F238E27FC236}">
                <a16:creationId xmlns:a16="http://schemas.microsoft.com/office/drawing/2014/main" id="{525C3B7F-C967-8764-16C4-8038C16AE836}"/>
              </a:ext>
            </a:extLst>
          </p:cNvPr>
          <p:cNvSpPr txBox="1">
            <a:spLocks/>
          </p:cNvSpPr>
          <p:nvPr/>
        </p:nvSpPr>
        <p:spPr>
          <a:xfrm>
            <a:off x="4223710" y="6943836"/>
            <a:ext cx="1832781" cy="35204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00"/>
              </a:lnSpc>
            </a:pPr>
            <a:r>
              <a:rPr lang="en-US" altLang="ja-JP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9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予算が無くなり次第終了</a:t>
            </a:r>
            <a:endParaRPr lang="en-US" altLang="ja-JP" sz="105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06DBEE91-F4E7-8D36-509F-358DE99AABDF}"/>
              </a:ext>
            </a:extLst>
          </p:cNvPr>
          <p:cNvGrpSpPr/>
          <p:nvPr/>
        </p:nvGrpSpPr>
        <p:grpSpPr>
          <a:xfrm>
            <a:off x="588270" y="4609346"/>
            <a:ext cx="5583931" cy="792107"/>
            <a:chOff x="837375" y="4896990"/>
            <a:chExt cx="5583931" cy="792107"/>
          </a:xfrm>
        </p:grpSpPr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50C24429-CF0D-8B5B-2975-A0AEC9407944}"/>
                </a:ext>
              </a:extLst>
            </p:cNvPr>
            <p:cNvSpPr/>
            <p:nvPr/>
          </p:nvSpPr>
          <p:spPr>
            <a:xfrm>
              <a:off x="905230" y="4934103"/>
              <a:ext cx="1382094" cy="558399"/>
            </a:xfrm>
            <a:prstGeom prst="rect">
              <a:avLst/>
            </a:prstGeom>
            <a:solidFill>
              <a:srgbClr val="2193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7" name="Title 1">
              <a:extLst>
                <a:ext uri="{FF2B5EF4-FFF2-40B4-BE49-F238E27FC236}">
                  <a16:creationId xmlns:a16="http://schemas.microsoft.com/office/drawing/2014/main" id="{1B0CEA8D-3E61-084C-6D1D-E64F59EBD259}"/>
                </a:ext>
              </a:extLst>
            </p:cNvPr>
            <p:cNvSpPr txBox="1">
              <a:spLocks/>
            </p:cNvSpPr>
            <p:nvPr/>
          </p:nvSpPr>
          <p:spPr>
            <a:xfrm>
              <a:off x="837375" y="5047984"/>
              <a:ext cx="1547812" cy="40888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rmAutofit/>
            </a:bodyPr>
            <a:lstStyle>
              <a:lvl1pPr algn="l" defTabSz="51435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2475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ja-JP" altLang="en-US" sz="18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対象者</a:t>
              </a:r>
              <a:endParaRPr lang="en-US" sz="1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2" name="Title 1">
              <a:extLst>
                <a:ext uri="{FF2B5EF4-FFF2-40B4-BE49-F238E27FC236}">
                  <a16:creationId xmlns:a16="http://schemas.microsoft.com/office/drawing/2014/main" id="{200CAABA-FC7D-C9B4-7360-0B1238D03216}"/>
                </a:ext>
              </a:extLst>
            </p:cNvPr>
            <p:cNvSpPr txBox="1">
              <a:spLocks/>
            </p:cNvSpPr>
            <p:nvPr/>
          </p:nvSpPr>
          <p:spPr>
            <a:xfrm>
              <a:off x="2322811" y="4896990"/>
              <a:ext cx="3064382" cy="656066"/>
            </a:xfrm>
            <a:prstGeom prst="rect">
              <a:avLst/>
            </a:prstGeom>
            <a:noFill/>
          </p:spPr>
          <p:txBody>
            <a:bodyPr vert="horz" lIns="91440" tIns="45720" rIns="91440" bIns="45720" rtlCol="0" anchor="ctr">
              <a:normAutofit/>
            </a:bodyPr>
            <a:lstStyle>
              <a:lvl1pPr algn="l" defTabSz="51435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2475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ja-JP" altLang="en-US" sz="18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掛川市に住所を有する個人</a:t>
              </a:r>
              <a:endParaRPr lang="en-US" altLang="ja-JP" sz="18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cxnSp>
          <p:nvCxnSpPr>
            <p:cNvPr id="19" name="直線コネクタ 18">
              <a:extLst>
                <a:ext uri="{FF2B5EF4-FFF2-40B4-BE49-F238E27FC236}">
                  <a16:creationId xmlns:a16="http://schemas.microsoft.com/office/drawing/2014/main" id="{E9E1B3F0-6074-E046-BBD1-464EAC997429}"/>
                </a:ext>
              </a:extLst>
            </p:cNvPr>
            <p:cNvCxnSpPr>
              <a:cxnSpLocks/>
            </p:cNvCxnSpPr>
            <p:nvPr/>
          </p:nvCxnSpPr>
          <p:spPr>
            <a:xfrm>
              <a:off x="905230" y="5689097"/>
              <a:ext cx="5516076" cy="0"/>
            </a:xfrm>
            <a:prstGeom prst="line">
              <a:avLst/>
            </a:prstGeom>
            <a:ln w="57150">
              <a:solidFill>
                <a:schemeClr val="bg1"/>
              </a:solidFill>
              <a:prstDash val="sysDot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8B69D84C-1662-9CB0-93EE-41791A57F862}"/>
              </a:ext>
            </a:extLst>
          </p:cNvPr>
          <p:cNvCxnSpPr>
            <a:cxnSpLocks/>
          </p:cNvCxnSpPr>
          <p:nvPr/>
        </p:nvCxnSpPr>
        <p:spPr>
          <a:xfrm flipV="1">
            <a:off x="656125" y="6604742"/>
            <a:ext cx="5516076" cy="60317"/>
          </a:xfrm>
          <a:prstGeom prst="line">
            <a:avLst/>
          </a:prstGeom>
          <a:ln w="57150">
            <a:solidFill>
              <a:schemeClr val="bg1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5" name="図 44">
            <a:extLst>
              <a:ext uri="{FF2B5EF4-FFF2-40B4-BE49-F238E27FC236}">
                <a16:creationId xmlns:a16="http://schemas.microsoft.com/office/drawing/2014/main" id="{72BD8AB4-48E4-5660-CDD5-BBECE0CB923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178" t="1223" r="1586" b="6099"/>
          <a:stretch>
            <a:fillRect/>
          </a:stretch>
        </p:blipFill>
        <p:spPr>
          <a:xfrm>
            <a:off x="939776" y="7686955"/>
            <a:ext cx="762761" cy="762576"/>
          </a:xfrm>
          <a:custGeom>
            <a:avLst/>
            <a:gdLst>
              <a:gd name="connsiteX0" fmla="*/ 457633 w 915266"/>
              <a:gd name="connsiteY0" fmla="*/ 0 h 915044"/>
              <a:gd name="connsiteX1" fmla="*/ 915266 w 915266"/>
              <a:gd name="connsiteY1" fmla="*/ 457522 h 915044"/>
              <a:gd name="connsiteX2" fmla="*/ 457633 w 915266"/>
              <a:gd name="connsiteY2" fmla="*/ 915044 h 915044"/>
              <a:gd name="connsiteX3" fmla="*/ 0 w 915266"/>
              <a:gd name="connsiteY3" fmla="*/ 457522 h 915044"/>
              <a:gd name="connsiteX4" fmla="*/ 457633 w 915266"/>
              <a:gd name="connsiteY4" fmla="*/ 0 h 915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266" h="915044">
                <a:moveTo>
                  <a:pt x="457633" y="0"/>
                </a:moveTo>
                <a:cubicBezTo>
                  <a:pt x="710377" y="0"/>
                  <a:pt x="915266" y="204840"/>
                  <a:pt x="915266" y="457522"/>
                </a:cubicBezTo>
                <a:cubicBezTo>
                  <a:pt x="915266" y="710204"/>
                  <a:pt x="710377" y="915044"/>
                  <a:pt x="457633" y="915044"/>
                </a:cubicBezTo>
                <a:cubicBezTo>
                  <a:pt x="204889" y="915044"/>
                  <a:pt x="0" y="710204"/>
                  <a:pt x="0" y="457522"/>
                </a:cubicBezTo>
                <a:cubicBezTo>
                  <a:pt x="0" y="204840"/>
                  <a:pt x="204889" y="0"/>
                  <a:pt x="457633" y="0"/>
                </a:cubicBezTo>
                <a:close/>
              </a:path>
            </a:pathLst>
          </a:custGeom>
        </p:spPr>
      </p:pic>
      <p:sp>
        <p:nvSpPr>
          <p:cNvPr id="49" name="Title 1">
            <a:extLst>
              <a:ext uri="{FF2B5EF4-FFF2-40B4-BE49-F238E27FC236}">
                <a16:creationId xmlns:a16="http://schemas.microsoft.com/office/drawing/2014/main" id="{B1F5D3B0-B280-3932-B19C-C54DB16B2514}"/>
              </a:ext>
            </a:extLst>
          </p:cNvPr>
          <p:cNvSpPr txBox="1">
            <a:spLocks/>
          </p:cNvSpPr>
          <p:nvPr/>
        </p:nvSpPr>
        <p:spPr>
          <a:xfrm rot="21329485">
            <a:off x="1880812" y="7680091"/>
            <a:ext cx="2674488" cy="4769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00"/>
              </a:lnSpc>
            </a:pPr>
            <a:r>
              <a:rPr lang="ja-JP" altLang="en-US" sz="1200" b="1" dirty="0">
                <a:solidFill>
                  <a:srgbClr val="21936A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ぜひこの機会をご利用ください！</a:t>
            </a:r>
            <a:endParaRPr lang="en-US" altLang="ja-JP" sz="1100" b="1" dirty="0">
              <a:solidFill>
                <a:srgbClr val="21936A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50" name="直線コネクタ 49">
            <a:extLst>
              <a:ext uri="{FF2B5EF4-FFF2-40B4-BE49-F238E27FC236}">
                <a16:creationId xmlns:a16="http://schemas.microsoft.com/office/drawing/2014/main" id="{9D4BEDD1-FF8E-C750-A280-4B2D6F7DF10E}"/>
              </a:ext>
            </a:extLst>
          </p:cNvPr>
          <p:cNvCxnSpPr>
            <a:cxnSpLocks/>
          </p:cNvCxnSpPr>
          <p:nvPr/>
        </p:nvCxnSpPr>
        <p:spPr>
          <a:xfrm flipH="1">
            <a:off x="1873900" y="7641352"/>
            <a:ext cx="478553" cy="255710"/>
          </a:xfrm>
          <a:prstGeom prst="line">
            <a:avLst/>
          </a:prstGeom>
          <a:ln w="9525">
            <a:solidFill>
              <a:srgbClr val="21936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直線コネクタ 55">
            <a:extLst>
              <a:ext uri="{FF2B5EF4-FFF2-40B4-BE49-F238E27FC236}">
                <a16:creationId xmlns:a16="http://schemas.microsoft.com/office/drawing/2014/main" id="{0FE02ACD-0392-9DDB-A5C8-C1AD8D1DD694}"/>
              </a:ext>
            </a:extLst>
          </p:cNvPr>
          <p:cNvCxnSpPr>
            <a:cxnSpLocks/>
          </p:cNvCxnSpPr>
          <p:nvPr/>
        </p:nvCxnSpPr>
        <p:spPr>
          <a:xfrm flipH="1">
            <a:off x="1950550" y="7515256"/>
            <a:ext cx="1107083" cy="398265"/>
          </a:xfrm>
          <a:prstGeom prst="line">
            <a:avLst/>
          </a:prstGeom>
          <a:ln w="9525">
            <a:solidFill>
              <a:srgbClr val="21936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>
            <a:extLst>
              <a:ext uri="{FF2B5EF4-FFF2-40B4-BE49-F238E27FC236}">
                <a16:creationId xmlns:a16="http://schemas.microsoft.com/office/drawing/2014/main" id="{56DBFD04-DC76-DD4F-8C8E-AE5A1F5ADA8F}"/>
              </a:ext>
            </a:extLst>
          </p:cNvPr>
          <p:cNvCxnSpPr>
            <a:cxnSpLocks/>
          </p:cNvCxnSpPr>
          <p:nvPr/>
        </p:nvCxnSpPr>
        <p:spPr>
          <a:xfrm flipH="1" flipV="1">
            <a:off x="1943382" y="8218484"/>
            <a:ext cx="1164765" cy="42888"/>
          </a:xfrm>
          <a:prstGeom prst="line">
            <a:avLst/>
          </a:prstGeom>
          <a:ln w="9525">
            <a:solidFill>
              <a:srgbClr val="21936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itle 1">
            <a:extLst>
              <a:ext uri="{FF2B5EF4-FFF2-40B4-BE49-F238E27FC236}">
                <a16:creationId xmlns:a16="http://schemas.microsoft.com/office/drawing/2014/main" id="{83D6087B-0B16-F994-7FF2-748424A5C796}"/>
              </a:ext>
            </a:extLst>
          </p:cNvPr>
          <p:cNvSpPr txBox="1">
            <a:spLocks/>
          </p:cNvSpPr>
          <p:nvPr/>
        </p:nvSpPr>
        <p:spPr>
          <a:xfrm>
            <a:off x="940321" y="1782379"/>
            <a:ext cx="5235489" cy="1484972"/>
          </a:xfrm>
          <a:prstGeom prst="rect">
            <a:avLst/>
          </a:prstGeom>
          <a:ln cap="rnd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5143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5900"/>
              </a:lnSpc>
            </a:pPr>
            <a:r>
              <a:rPr lang="ja-JP" altLang="en-US" sz="6000" b="1" dirty="0">
                <a:solidFill>
                  <a:schemeClr val="tx1">
                    <a:alpha val="96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生ごみ処理機</a:t>
            </a:r>
            <a:r>
              <a:rPr lang="ja-JP" altLang="en-US" sz="4800" b="1" dirty="0">
                <a:solidFill>
                  <a:schemeClr val="tx1">
                    <a:alpha val="96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br>
              <a:rPr lang="en-US" altLang="ja-JP" sz="6000" b="1" dirty="0">
                <a:solidFill>
                  <a:schemeClr val="tx1">
                    <a:alpha val="96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6000" b="1" dirty="0">
                <a:solidFill>
                  <a:schemeClr val="tx1">
                    <a:alpha val="96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購入</a:t>
            </a:r>
            <a:r>
              <a:rPr lang="ja-JP" altLang="en-US" sz="4800" b="1" dirty="0">
                <a:solidFill>
                  <a:schemeClr val="tx1">
                    <a:alpha val="96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lang="ja-JP" altLang="en-US" sz="6000" b="1" dirty="0">
                <a:solidFill>
                  <a:schemeClr val="tx1">
                    <a:alpha val="96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補助</a:t>
            </a:r>
            <a:r>
              <a:rPr lang="ja-JP" altLang="en-US" sz="4800" b="1" dirty="0">
                <a:solidFill>
                  <a:schemeClr val="tx1">
                    <a:alpha val="96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します</a:t>
            </a:r>
            <a:endParaRPr lang="en-US" sz="6000" b="1" dirty="0">
              <a:solidFill>
                <a:schemeClr val="tx1">
                  <a:alpha val="96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6119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653</TotalTime>
  <Words>152</Words>
  <Application>Microsoft Office PowerPoint</Application>
  <PresentationFormat>A4 210 x 297 mm</PresentationFormat>
  <Paragraphs>30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Meiryo UI</vt:lpstr>
      <vt:lpstr>メイリオ</vt:lpstr>
      <vt:lpstr>游ゴシック</vt:lpstr>
      <vt:lpstr>游ゴシック Light</vt:lpstr>
      <vt:lpstr>Arial</vt:lpstr>
      <vt:lpstr>Office テーマ</vt:lpstr>
      <vt:lpstr>生ごみ処理機の 購入を補助します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生ごみ処理機購入費補助制度を ご利用ください</dc:title>
  <dc:creator>小泉 陽一</dc:creator>
  <cp:lastModifiedBy>小泉 陽一</cp:lastModifiedBy>
  <cp:revision>25</cp:revision>
  <cp:lastPrinted>2025-04-22T00:18:10Z</cp:lastPrinted>
  <dcterms:created xsi:type="dcterms:W3CDTF">2024-05-22T05:22:13Z</dcterms:created>
  <dcterms:modified xsi:type="dcterms:W3CDTF">2025-04-22T00:21:12Z</dcterms:modified>
</cp:coreProperties>
</file>